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8" r:id="rId5"/>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4C42"/>
    <a:srgbClr val="BFBFBF"/>
    <a:srgbClr val="D4AB44"/>
    <a:srgbClr val="38377E"/>
    <a:srgbClr val="4B7F60"/>
    <a:srgbClr val="245075"/>
    <a:srgbClr val="327492"/>
    <a:srgbClr val="783A6B"/>
    <a:srgbClr val="B03E61"/>
    <a:srgbClr val="F0D6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14" autoAdjust="0"/>
    <p:restoredTop sz="64904"/>
  </p:normalViewPr>
  <p:slideViewPr>
    <p:cSldViewPr snapToGrid="0">
      <p:cViewPr varScale="1">
        <p:scale>
          <a:sx n="49" d="100"/>
          <a:sy n="49" d="100"/>
        </p:scale>
        <p:origin x="1314" y="54"/>
      </p:cViewPr>
      <p:guideLst/>
    </p:cSldViewPr>
  </p:slideViewPr>
  <p:notesTextViewPr>
    <p:cViewPr>
      <p:scale>
        <a:sx n="1" d="1"/>
        <a:sy n="1" d="1"/>
      </p:scale>
      <p:origin x="0" y="0"/>
    </p:cViewPr>
  </p:notesTextViewPr>
  <p:notesViewPr>
    <p:cSldViewPr snapToGrid="0">
      <p:cViewPr varScale="1">
        <p:scale>
          <a:sx n="96" d="100"/>
          <a:sy n="96" d="100"/>
        </p:scale>
        <p:origin x="3688"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70536-E3A1-414B-A402-FE85F37CF0A1}" type="datetimeFigureOut">
              <a:rPr lang="en-US" smtClean="0"/>
              <a:t>5/29/2024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AACF58-5470-BE4E-8B8C-04B78914DAF5}" type="slidenum">
              <a:rPr lang="en-US" smtClean="0"/>
              <a:t>‹#›</a:t>
            </a:fld>
            <a:endParaRPr lang="en-US"/>
          </a:p>
        </p:txBody>
      </p:sp>
    </p:spTree>
    <p:extLst>
      <p:ext uri="{BB962C8B-B14F-4D97-AF65-F5344CB8AC3E}">
        <p14:creationId xmlns:p14="http://schemas.microsoft.com/office/powerpoint/2010/main" val="2289797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3AACF58-5470-BE4E-8B8C-04B78914DAF5}" type="slidenum">
              <a:rPr lang="en-US" smtClean="0"/>
              <a:t>1</a:t>
            </a:fld>
            <a:endParaRPr lang="en-US"/>
          </a:p>
        </p:txBody>
      </p:sp>
    </p:spTree>
    <p:extLst>
      <p:ext uri="{BB962C8B-B14F-4D97-AF65-F5344CB8AC3E}">
        <p14:creationId xmlns:p14="http://schemas.microsoft.com/office/powerpoint/2010/main" val="2326526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C8CF4E-717C-4196-A525-965396658D3C}"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2981629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C8CF4E-717C-4196-A525-965396658D3C}"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660043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C8CF4E-717C-4196-A525-965396658D3C}"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55677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C8CF4E-717C-4196-A525-965396658D3C}"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2681685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C8CF4E-717C-4196-A525-965396658D3C}"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1015516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C8CF4E-717C-4196-A525-965396658D3C}"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2235323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C8CF4E-717C-4196-A525-965396658D3C}" type="datetimeFigureOut">
              <a:rPr lang="en-US" smtClean="0"/>
              <a:t>5/29/2024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343264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C8CF4E-717C-4196-A525-965396658D3C}" type="datetimeFigureOut">
              <a:rPr lang="en-US" smtClean="0"/>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403224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8CF4E-717C-4196-A525-965396658D3C}" type="datetimeFigureOut">
              <a:rPr lang="en-US" smtClean="0"/>
              <a:t>5/29/2024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3920579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C8CF4E-717C-4196-A525-965396658D3C}"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131169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C8CF4E-717C-4196-A525-965396658D3C}"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9C3DF-0FB5-44DC-9B8E-BB6487F22EAC}" type="slidenum">
              <a:rPr lang="en-US" smtClean="0"/>
              <a:t>‹#›</a:t>
            </a:fld>
            <a:endParaRPr lang="en-US"/>
          </a:p>
        </p:txBody>
      </p:sp>
    </p:spTree>
    <p:extLst>
      <p:ext uri="{BB962C8B-B14F-4D97-AF65-F5344CB8AC3E}">
        <p14:creationId xmlns:p14="http://schemas.microsoft.com/office/powerpoint/2010/main" val="1704684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8CF4E-717C-4196-A525-965396658D3C}" type="datetimeFigureOut">
              <a:rPr lang="en-US" smtClean="0"/>
              <a:t>5/29/2024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9C3DF-0FB5-44DC-9B8E-BB6487F22EAC}" type="slidenum">
              <a:rPr lang="en-US" smtClean="0"/>
              <a:t>‹#›</a:t>
            </a:fld>
            <a:endParaRPr lang="en-US"/>
          </a:p>
        </p:txBody>
      </p:sp>
    </p:spTree>
    <p:extLst>
      <p:ext uri="{BB962C8B-B14F-4D97-AF65-F5344CB8AC3E}">
        <p14:creationId xmlns:p14="http://schemas.microsoft.com/office/powerpoint/2010/main" val="2367748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471C3CF-D35D-1C6F-83B8-6FE030ACC9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2622" y="389264"/>
            <a:ext cx="1102995" cy="462915"/>
          </a:xfrm>
          <a:prstGeom prst="rect">
            <a:avLst/>
          </a:prstGeom>
        </p:spPr>
      </p:pic>
      <p:sp>
        <p:nvSpPr>
          <p:cNvPr id="3" name="TextBox 56">
            <a:extLst>
              <a:ext uri="{FF2B5EF4-FFF2-40B4-BE49-F238E27FC236}">
                <a16:creationId xmlns:a16="http://schemas.microsoft.com/office/drawing/2014/main" id="{98455499-96AE-4F1F-65E8-DA82D14211D7}"/>
              </a:ext>
            </a:extLst>
          </p:cNvPr>
          <p:cNvSpPr txBox="1">
            <a:spLocks noChangeArrowheads="1"/>
          </p:cNvSpPr>
          <p:nvPr/>
        </p:nvSpPr>
        <p:spPr bwMode="auto">
          <a:xfrm>
            <a:off x="-1791743" y="922304"/>
            <a:ext cx="1750457" cy="450056"/>
          </a:xfrm>
          <a:prstGeom prst="rect">
            <a:avLst/>
          </a:prstGeom>
          <a:noFill/>
          <a:ln w="28575">
            <a:noFill/>
            <a:miter lim="800000"/>
            <a:headEnd/>
            <a:tailEnd/>
          </a:ln>
        </p:spPr>
        <p:txBody>
          <a:bodyPr wrap="square" lIns="76412" tIns="38206" rIns="76412" bIns="38206" anchor="ctr">
            <a:noAutofit/>
          </a:bodyPr>
          <a:lstStyle/>
          <a:p>
            <a:pPr fontAlgn="base"/>
            <a:r>
              <a:rPr lang="en-US" sz="1350" b="1" dirty="0">
                <a:latin typeface="Calibri" panose="020F0502020204030204" pitchFamily="34" charset="0"/>
                <a:ea typeface="Times New Roman" panose="02020603050405020304" pitchFamily="18" charset="0"/>
                <a:cs typeface="Times New Roman" panose="02020603050405020304" pitchFamily="18" charset="0"/>
              </a:rPr>
              <a:t>Logic Model Template</a:t>
            </a:r>
            <a:endParaRPr lang="en-US" sz="900" dirty="0">
              <a:latin typeface="Times New Roman" panose="02020603050405020304" pitchFamily="18" charset="0"/>
              <a:ea typeface="Times New Roman" panose="02020603050405020304" pitchFamily="18" charset="0"/>
            </a:endParaRPr>
          </a:p>
          <a:p>
            <a:pPr fontAlgn="base"/>
            <a:r>
              <a:rPr lang="en-US" sz="82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by Kelly Robertson| July 2023</a:t>
            </a:r>
            <a:endParaRPr lang="en-US" sz="900" dirty="0">
              <a:latin typeface="Times New Roman" panose="02020603050405020304" pitchFamily="18" charset="0"/>
              <a:ea typeface="Times New Roman" panose="02020603050405020304" pitchFamily="18" charset="0"/>
            </a:endParaRPr>
          </a:p>
        </p:txBody>
      </p:sp>
      <p:pic>
        <p:nvPicPr>
          <p:cNvPr id="13" name="Picture 12">
            <a:extLst>
              <a:ext uri="{FF2B5EF4-FFF2-40B4-BE49-F238E27FC236}">
                <a16:creationId xmlns:a16="http://schemas.microsoft.com/office/drawing/2014/main" id="{48F58D9B-D684-A0A7-EEDE-28E12F99593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201" y="7003626"/>
            <a:ext cx="434340" cy="432435"/>
          </a:xfrm>
          <a:prstGeom prst="rect">
            <a:avLst/>
          </a:prstGeom>
          <a:noFill/>
          <a:ln>
            <a:noFill/>
          </a:ln>
        </p:spPr>
      </p:pic>
      <p:sp>
        <p:nvSpPr>
          <p:cNvPr id="14" name="TextBox 13">
            <a:extLst>
              <a:ext uri="{FF2B5EF4-FFF2-40B4-BE49-F238E27FC236}">
                <a16:creationId xmlns:a16="http://schemas.microsoft.com/office/drawing/2014/main" id="{E07B93B6-A826-C26F-3FBF-3A95506BFF6F}"/>
              </a:ext>
            </a:extLst>
          </p:cNvPr>
          <p:cNvSpPr txBox="1"/>
          <p:nvPr/>
        </p:nvSpPr>
        <p:spPr>
          <a:xfrm>
            <a:off x="659541" y="7035178"/>
            <a:ext cx="8402081" cy="369332"/>
          </a:xfrm>
          <a:prstGeom prst="rect">
            <a:avLst/>
          </a:prstGeom>
          <a:noFill/>
        </p:spPr>
        <p:txBody>
          <a:bodyPr wrap="square" rtlCol="0">
            <a:spAutoFit/>
          </a:bodyPr>
          <a:lstStyle/>
          <a:p>
            <a:r>
              <a:rPr lang="en-US" sz="900" dirty="0"/>
              <a:t>This </a:t>
            </a:r>
            <a:r>
              <a:rPr lang="en-US" sz="900" spc="-4" dirty="0">
                <a:solidFill>
                  <a:srgbClr val="000000"/>
                </a:solidFill>
                <a:ea typeface="Open Sans" panose="020B0606030504020204" pitchFamily="34" charset="0"/>
                <a:cs typeface="Times New Roman" panose="02020603050405020304" pitchFamily="18" charset="0"/>
              </a:rPr>
              <a:t>material</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is</a:t>
            </a:r>
            <a:r>
              <a:rPr lang="en-US" sz="900" spc="-23"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based</a:t>
            </a:r>
            <a:r>
              <a:rPr lang="en-US" sz="900" spc="-19" dirty="0">
                <a:solidFill>
                  <a:srgbClr val="000000"/>
                </a:solidFill>
                <a:ea typeface="Open Sans" panose="020B0606030504020204" pitchFamily="34" charset="0"/>
                <a:cs typeface="Times New Roman" panose="02020603050405020304" pitchFamily="18" charset="0"/>
              </a:rPr>
              <a:t> o</a:t>
            </a:r>
            <a:r>
              <a:rPr lang="en-US" sz="900" dirty="0">
                <a:solidFill>
                  <a:srgbClr val="000000"/>
                </a:solidFill>
                <a:ea typeface="Open Sans" panose="020B0606030504020204" pitchFamily="34" charset="0"/>
                <a:cs typeface="Times New Roman" panose="02020603050405020304" pitchFamily="18" charset="0"/>
              </a:rPr>
              <a:t>n</a:t>
            </a:r>
            <a:r>
              <a:rPr lang="en-US" sz="900" spc="-19"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work</a:t>
            </a:r>
            <a:r>
              <a:rPr lang="en-US" sz="900" spc="-23"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supported</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by</a:t>
            </a:r>
            <a:r>
              <a:rPr lang="en-US" sz="900" spc="-23"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the</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National</a:t>
            </a:r>
            <a:r>
              <a:rPr lang="en-US" sz="900" spc="-19"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Science</a:t>
            </a:r>
            <a:r>
              <a:rPr lang="en-US" sz="900" spc="-23"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Foundation</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under</a:t>
            </a:r>
            <a:r>
              <a:rPr lang="en-US" sz="900" spc="-23"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Grant</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No.</a:t>
            </a:r>
            <a:r>
              <a:rPr lang="en-US" sz="900" spc="-19"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1841783.</a:t>
            </a:r>
            <a:r>
              <a:rPr lang="en-US" sz="900" spc="-23"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Any</a:t>
            </a:r>
            <a:r>
              <a:rPr lang="en-US" sz="900" spc="94"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opinions,</a:t>
            </a:r>
            <a:r>
              <a:rPr lang="en-US" sz="900" spc="-19"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findings,</a:t>
            </a:r>
            <a:r>
              <a:rPr lang="en-US" sz="900" spc="-19"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and</a:t>
            </a:r>
            <a:r>
              <a:rPr lang="en-US" sz="900" spc="-19"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conclusions</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or</a:t>
            </a:r>
            <a:r>
              <a:rPr lang="en-US" sz="900" spc="-19"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recommendations</a:t>
            </a:r>
            <a:r>
              <a:rPr lang="en-US" sz="900" spc="-11"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expressed</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in</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this</a:t>
            </a:r>
            <a:r>
              <a:rPr lang="en-US" sz="900" spc="-15"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material</a:t>
            </a:r>
            <a:r>
              <a:rPr lang="en-US" sz="900" spc="-15"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are</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those</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of</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the</a:t>
            </a:r>
            <a:r>
              <a:rPr lang="en-US" sz="900" spc="-15"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author(s)</a:t>
            </a:r>
            <a:r>
              <a:rPr lang="en-US" sz="900" spc="-19"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and</a:t>
            </a:r>
            <a:r>
              <a:rPr lang="en-US" sz="900" spc="98"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do</a:t>
            </a:r>
            <a:r>
              <a:rPr lang="en-US" sz="900" spc="-23"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not</a:t>
            </a:r>
            <a:r>
              <a:rPr lang="en-US" sz="900" spc="-19"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necessarily</a:t>
            </a:r>
            <a:r>
              <a:rPr lang="en-US" sz="900" spc="-19"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reflect</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the</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views</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of</a:t>
            </a:r>
            <a:r>
              <a:rPr lang="en-US" sz="900" spc="-15"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the</a:t>
            </a:r>
            <a:r>
              <a:rPr lang="en-US" sz="900" spc="-19"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National</a:t>
            </a:r>
            <a:r>
              <a:rPr lang="en-US" sz="900" spc="-19" dirty="0">
                <a:solidFill>
                  <a:srgbClr val="000000"/>
                </a:solidFill>
                <a:ea typeface="Open Sans" panose="020B0606030504020204" pitchFamily="34" charset="0"/>
                <a:cs typeface="Times New Roman" panose="02020603050405020304" pitchFamily="18" charset="0"/>
              </a:rPr>
              <a:t> </a:t>
            </a:r>
            <a:r>
              <a:rPr lang="en-US" sz="900" dirty="0">
                <a:solidFill>
                  <a:srgbClr val="000000"/>
                </a:solidFill>
                <a:ea typeface="Open Sans" panose="020B0606030504020204" pitchFamily="34" charset="0"/>
                <a:cs typeface="Times New Roman" panose="02020603050405020304" pitchFamily="18" charset="0"/>
              </a:rPr>
              <a:t>Science</a:t>
            </a:r>
            <a:r>
              <a:rPr lang="en-US" sz="900" spc="-19" dirty="0">
                <a:solidFill>
                  <a:srgbClr val="000000"/>
                </a:solidFill>
                <a:ea typeface="Open Sans" panose="020B0606030504020204" pitchFamily="34" charset="0"/>
                <a:cs typeface="Times New Roman" panose="02020603050405020304" pitchFamily="18" charset="0"/>
              </a:rPr>
              <a:t> </a:t>
            </a:r>
            <a:r>
              <a:rPr lang="en-US" sz="900" spc="-4" dirty="0">
                <a:solidFill>
                  <a:srgbClr val="000000"/>
                </a:solidFill>
                <a:ea typeface="Open Sans" panose="020B0606030504020204" pitchFamily="34" charset="0"/>
                <a:cs typeface="Times New Roman" panose="02020603050405020304" pitchFamily="18" charset="0"/>
              </a:rPr>
              <a:t>Foundation.</a:t>
            </a:r>
            <a:endParaRPr lang="en-US" sz="900" dirty="0">
              <a:ea typeface="Times New Roman" panose="02020603050405020304" pitchFamily="18" charset="0"/>
            </a:endParaRPr>
          </a:p>
        </p:txBody>
      </p:sp>
      <p:sp>
        <p:nvSpPr>
          <p:cNvPr id="23" name="TextBox 56">
            <a:extLst>
              <a:ext uri="{FF2B5EF4-FFF2-40B4-BE49-F238E27FC236}">
                <a16:creationId xmlns:a16="http://schemas.microsoft.com/office/drawing/2014/main" id="{A06DD553-6E96-E312-BF66-988F996DF87B}"/>
              </a:ext>
            </a:extLst>
          </p:cNvPr>
          <p:cNvSpPr txBox="1">
            <a:spLocks noChangeArrowheads="1"/>
          </p:cNvSpPr>
          <p:nvPr/>
        </p:nvSpPr>
        <p:spPr bwMode="auto">
          <a:xfrm>
            <a:off x="9242990" y="620722"/>
            <a:ext cx="1750456" cy="4156949"/>
          </a:xfrm>
          <a:prstGeom prst="rect">
            <a:avLst/>
          </a:prstGeom>
          <a:noFill/>
          <a:ln w="28575">
            <a:noFill/>
            <a:miter lim="800000"/>
            <a:headEnd/>
            <a:tailEnd/>
          </a:ln>
        </p:spPr>
        <p:txBody>
          <a:bodyPr wrap="square" lIns="76412" tIns="38206" rIns="76412" bIns="38206" anchor="t">
            <a:noAutofit/>
          </a:bodyPr>
          <a:lstStyle/>
          <a:p>
            <a:pPr fontAlgn="base"/>
            <a:r>
              <a:rPr lang="en-US" sz="1400" b="1" dirty="0">
                <a:solidFill>
                  <a:srgbClr val="327492"/>
                </a:solidFill>
                <a:latin typeface="Calibri" panose="020F0502020204030204" pitchFamily="34" charset="0"/>
                <a:ea typeface="Times New Roman" panose="02020603050405020304" pitchFamily="18" charset="0"/>
                <a:cs typeface="Times New Roman" panose="02020603050405020304" pitchFamily="18" charset="0"/>
              </a:rPr>
              <a:t>To save your logic model</a:t>
            </a:r>
          </a:p>
          <a:p>
            <a:pPr fontAlgn="base"/>
            <a:endParaRPr lang="en-US" sz="1400" b="1" dirty="0">
              <a:solidFill>
                <a:srgbClr val="327492"/>
              </a:solidFill>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US" sz="1200" b="1" dirty="0">
                <a:latin typeface="Calibri" panose="020F0502020204030204" pitchFamily="34" charset="0"/>
                <a:ea typeface="Times New Roman" panose="02020603050405020304" pitchFamily="18" charset="0"/>
                <a:cs typeface="Times New Roman" panose="02020603050405020304" pitchFamily="18" charset="0"/>
              </a:rPr>
              <a:t>Option 1: </a:t>
            </a:r>
          </a:p>
          <a:p>
            <a:pPr fontAlgn="base"/>
            <a:r>
              <a:rPr lang="en-US" sz="1000" i="1" dirty="0">
                <a:latin typeface="Calibri" panose="020F0502020204030204" pitchFamily="34" charset="0"/>
                <a:ea typeface="Times New Roman" panose="02020603050405020304" pitchFamily="18" charset="0"/>
                <a:cs typeface="Times New Roman" panose="02020603050405020304" pitchFamily="18" charset="0"/>
              </a:rPr>
              <a:t>This option will result in the highest-quality image.</a:t>
            </a:r>
          </a:p>
          <a:p>
            <a:pPr fontAlgn="base"/>
            <a:r>
              <a:rPr lang="en-US" sz="1000" dirty="0">
                <a:latin typeface="Calibri" panose="020F0502020204030204" pitchFamily="34" charset="0"/>
                <a:ea typeface="Times New Roman" panose="02020603050405020304" pitchFamily="18" charset="0"/>
                <a:cs typeface="Times New Roman" panose="02020603050405020304" pitchFamily="18" charset="0"/>
              </a:rPr>
              <a:t> </a:t>
            </a:r>
          </a:p>
          <a:p>
            <a:pPr fontAlgn="base"/>
            <a:r>
              <a:rPr lang="en-US"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Click and drag to select </a:t>
            </a:r>
            <a:r>
              <a:rPr lang="en-US" sz="1000" dirty="0">
                <a:latin typeface="Calibri" panose="020F0502020204030204" pitchFamily="34" charset="0"/>
                <a:ea typeface="Times New Roman" panose="02020603050405020304" pitchFamily="18" charset="0"/>
                <a:cs typeface="Times New Roman" panose="02020603050405020304" pitchFamily="18" charset="0"/>
              </a:rPr>
              <a:t>(i.e., highlight blue) </a:t>
            </a:r>
            <a:r>
              <a:rPr lang="en-US"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rectangular area of your logic model. Right-click within the selected area, then choose Save as Picture and choose a new file name for the image and a location to save.</a:t>
            </a:r>
          </a:p>
          <a:p>
            <a:pPr fontAlgn="base"/>
            <a:endParaRPr lang="en-US" sz="1200" b="1" dirty="0">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US" sz="1200" b="1" dirty="0">
                <a:latin typeface="Calibri" panose="020F0502020204030204" pitchFamily="34" charset="0"/>
                <a:ea typeface="Times New Roman" panose="02020603050405020304" pitchFamily="18" charset="0"/>
                <a:cs typeface="Times New Roman" panose="02020603050405020304" pitchFamily="18" charset="0"/>
              </a:rPr>
              <a:t>Option 2: </a:t>
            </a:r>
          </a:p>
          <a:p>
            <a:pPr fontAlgn="base"/>
            <a:r>
              <a:rPr lang="en-US"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Save this file as an image by selecting File/Save As/JPEG. If that is not an option, try File/Export/JPEG. Select “Just this one” or “Save current slide only” and choose a new file name for the image and a location to save.</a:t>
            </a:r>
          </a:p>
          <a:p>
            <a:pPr fontAlgn="base"/>
            <a:endParaRPr lang="en-US"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US" sz="1400" b="1" dirty="0">
                <a:solidFill>
                  <a:srgbClr val="327492"/>
                </a:solidFill>
                <a:latin typeface="Calibri" panose="020F0502020204030204" pitchFamily="34" charset="0"/>
                <a:ea typeface="Times New Roman" panose="02020603050405020304" pitchFamily="18" charset="0"/>
                <a:cs typeface="Times New Roman" panose="02020603050405020304" pitchFamily="18" charset="0"/>
              </a:rPr>
              <a:t>To paste your logic model into other documents</a:t>
            </a:r>
          </a:p>
          <a:p>
            <a:pPr fontAlgn="base"/>
            <a:r>
              <a:rPr lang="en-US" sz="1000" dirty="0">
                <a:solidFill>
                  <a:srgbClr val="000000"/>
                </a:solidFill>
                <a:latin typeface="Calibri" panose="020F0502020204030204" pitchFamily="34" charset="0"/>
                <a:cs typeface="Times New Roman" panose="02020603050405020304" pitchFamily="18" charset="0"/>
              </a:rPr>
              <a:t>In the document you want to paste the logic model into, select Insert Picture, then select the image file you saved.</a:t>
            </a:r>
          </a:p>
          <a:p>
            <a:pPr fontAlgn="base"/>
            <a:endParaRPr lang="en-US" sz="1400" dirty="0">
              <a:latin typeface="Times New Roman" panose="02020603050405020304" pitchFamily="18" charset="0"/>
              <a:ea typeface="Times New Roman" panose="02020603050405020304" pitchFamily="18" charset="0"/>
            </a:endParaRPr>
          </a:p>
        </p:txBody>
      </p:sp>
      <p:sp>
        <p:nvSpPr>
          <p:cNvPr id="37" name="TextBox 56">
            <a:extLst>
              <a:ext uri="{FF2B5EF4-FFF2-40B4-BE49-F238E27FC236}">
                <a16:creationId xmlns:a16="http://schemas.microsoft.com/office/drawing/2014/main" id="{7759B133-9BB0-F953-D054-15AFBA5EFEE0}"/>
              </a:ext>
            </a:extLst>
          </p:cNvPr>
          <p:cNvSpPr txBox="1">
            <a:spLocks noChangeArrowheads="1"/>
          </p:cNvSpPr>
          <p:nvPr/>
        </p:nvSpPr>
        <p:spPr bwMode="auto">
          <a:xfrm>
            <a:off x="-1793150" y="2347475"/>
            <a:ext cx="1750456" cy="4156949"/>
          </a:xfrm>
          <a:prstGeom prst="rect">
            <a:avLst/>
          </a:prstGeom>
          <a:noFill/>
          <a:ln w="28575">
            <a:noFill/>
            <a:miter lim="800000"/>
            <a:headEnd/>
            <a:tailEnd/>
          </a:ln>
        </p:spPr>
        <p:txBody>
          <a:bodyPr wrap="square" lIns="76412" tIns="38206" rIns="76412" bIns="38206" anchor="ctr">
            <a:noAutofit/>
          </a:bodyPr>
          <a:lstStyle/>
          <a:p>
            <a:pPr fontAlgn="base"/>
            <a:r>
              <a:rPr lang="en-US" sz="1400" b="1" dirty="0">
                <a:solidFill>
                  <a:srgbClr val="327492"/>
                </a:solidFill>
                <a:ea typeface="Times New Roman" panose="02020603050405020304" pitchFamily="18" charset="0"/>
                <a:cs typeface="Times New Roman" panose="02020603050405020304" pitchFamily="18" charset="0"/>
              </a:rPr>
              <a:t>Instructions</a:t>
            </a:r>
            <a:br>
              <a:rPr lang="en-US" sz="825" dirty="0">
                <a:ea typeface="Times New Roman" panose="02020603050405020304" pitchFamily="18" charset="0"/>
                <a:cs typeface="Times New Roman" panose="02020603050405020304" pitchFamily="18" charset="0"/>
              </a:rPr>
            </a:br>
            <a:r>
              <a:rPr lang="en-US" sz="1000" dirty="0">
                <a:ea typeface="Times New Roman" panose="02020603050405020304" pitchFamily="18" charset="0"/>
                <a:cs typeface="Times New Roman" panose="02020603050405020304" pitchFamily="18" charset="0"/>
              </a:rPr>
              <a:t>Click in the blank boxes to begin entering your text. </a:t>
            </a:r>
          </a:p>
          <a:p>
            <a:pPr fontAlgn="base"/>
            <a:endParaRPr lang="en-US" sz="1000" dirty="0">
              <a:ea typeface="Times New Roman" panose="02020603050405020304" pitchFamily="18" charset="0"/>
              <a:cs typeface="Times New Roman" panose="02020603050405020304" pitchFamily="18" charset="0"/>
            </a:endParaRPr>
          </a:p>
          <a:p>
            <a:pPr fontAlgn="base"/>
            <a:r>
              <a:rPr lang="en-US" sz="1000" dirty="0">
                <a:ea typeface="Times New Roman" panose="02020603050405020304" pitchFamily="18" charset="0"/>
                <a:cs typeface="Times New Roman" panose="02020603050405020304" pitchFamily="18" charset="0"/>
              </a:rPr>
              <a:t>Modify this template (i.e., create new boxes, remove boxes, add in arrows between boxes, etc.) as needed in order to create a logic model that best represents your project. </a:t>
            </a:r>
          </a:p>
          <a:p>
            <a:pPr fontAlgn="base"/>
            <a:endParaRPr lang="en-US" sz="1000" dirty="0">
              <a:ea typeface="Times New Roman" panose="02020603050405020304" pitchFamily="18" charset="0"/>
              <a:cs typeface="Times New Roman" panose="02020603050405020304" pitchFamily="18" charset="0"/>
            </a:endParaRPr>
          </a:p>
          <a:p>
            <a:pPr fontAlgn="base"/>
            <a:r>
              <a:rPr lang="en-US" sz="1000" dirty="0">
                <a:ea typeface="Times New Roman" panose="02020603050405020304" pitchFamily="18" charset="0"/>
                <a:cs typeface="Times New Roman" panose="02020603050405020304" pitchFamily="18" charset="0"/>
              </a:rPr>
              <a:t>Tips: </a:t>
            </a:r>
          </a:p>
          <a:p>
            <a:pPr marL="171450" indent="-171450" fontAlgn="base">
              <a:buFont typeface="Arial" panose="020B0604020202020204" pitchFamily="34" charset="0"/>
              <a:buChar char="•"/>
            </a:pPr>
            <a:r>
              <a:rPr lang="en-US" sz="1000" dirty="0">
                <a:ea typeface="Times New Roman" panose="02020603050405020304" pitchFamily="18" charset="0"/>
                <a:cs typeface="Times New Roman" panose="02020603050405020304" pitchFamily="18" charset="0"/>
              </a:rPr>
              <a:t>To insert a box or arrow, go to Insert/Shapes</a:t>
            </a:r>
          </a:p>
          <a:p>
            <a:pPr marL="171450" indent="-171450" fontAlgn="base">
              <a:buFont typeface="Arial" panose="020B0604020202020204" pitchFamily="34" charset="0"/>
              <a:buChar char="•"/>
            </a:pPr>
            <a:r>
              <a:rPr lang="en-US" sz="1000" dirty="0">
                <a:ea typeface="Times New Roman" panose="02020603050405020304" pitchFamily="18" charset="0"/>
                <a:cs typeface="Times New Roman" panose="02020603050405020304" pitchFamily="18" charset="0"/>
              </a:rPr>
              <a:t>To reposition a box or arrow, click on the object and move it to the desired location.</a:t>
            </a:r>
          </a:p>
          <a:p>
            <a:pPr marL="171450" indent="-171450" fontAlgn="base">
              <a:buFont typeface="Arial" panose="020B0604020202020204" pitchFamily="34" charset="0"/>
              <a:buChar char="•"/>
            </a:pPr>
            <a:r>
              <a:rPr lang="en-US" sz="1000" dirty="0">
                <a:ea typeface="Times New Roman" panose="02020603050405020304" pitchFamily="18" charset="0"/>
                <a:cs typeface="Times New Roman" panose="02020603050405020304" pitchFamily="18" charset="0"/>
              </a:rPr>
              <a:t>To reshape an arrow, select the arrow, then drag either the white handles to adjust the shape.  </a:t>
            </a:r>
          </a:p>
        </p:txBody>
      </p:sp>
      <p:sp>
        <p:nvSpPr>
          <p:cNvPr id="4" name="TextBox 3">
            <a:extLst>
              <a:ext uri="{FF2B5EF4-FFF2-40B4-BE49-F238E27FC236}">
                <a16:creationId xmlns:a16="http://schemas.microsoft.com/office/drawing/2014/main" id="{799A77F8-465C-4342-EA15-E8436F3408E4}"/>
              </a:ext>
            </a:extLst>
          </p:cNvPr>
          <p:cNvSpPr txBox="1"/>
          <p:nvPr/>
        </p:nvSpPr>
        <p:spPr>
          <a:xfrm>
            <a:off x="747488" y="381134"/>
            <a:ext cx="6210498" cy="369332"/>
          </a:xfrm>
          <a:prstGeom prst="rect">
            <a:avLst/>
          </a:prstGeom>
          <a:noFill/>
        </p:spPr>
        <p:txBody>
          <a:bodyPr wrap="square" rtlCol="0">
            <a:spAutoFit/>
          </a:bodyPr>
          <a:lstStyle/>
          <a:p>
            <a:r>
              <a:rPr lang="en-US" dirty="0"/>
              <a:t>[Insert Program Name]</a:t>
            </a:r>
          </a:p>
        </p:txBody>
      </p:sp>
      <p:pic>
        <p:nvPicPr>
          <p:cNvPr id="6" name="Graphic 5" descr="Line arrow: Counter-clockwise curve with solid fill">
            <a:extLst>
              <a:ext uri="{FF2B5EF4-FFF2-40B4-BE49-F238E27FC236}">
                <a16:creationId xmlns:a16="http://schemas.microsoft.com/office/drawing/2014/main" id="{7F32B7DF-8DB1-3203-511E-97C155CA70C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8332969">
            <a:off x="-1103900" y="6195192"/>
            <a:ext cx="618466" cy="618466"/>
          </a:xfrm>
          <a:prstGeom prst="rect">
            <a:avLst/>
          </a:prstGeom>
        </p:spPr>
      </p:pic>
      <p:pic>
        <p:nvPicPr>
          <p:cNvPr id="7" name="Graphic 6" descr="Line arrow: Counter-clockwise curve with solid fill">
            <a:extLst>
              <a:ext uri="{FF2B5EF4-FFF2-40B4-BE49-F238E27FC236}">
                <a16:creationId xmlns:a16="http://schemas.microsoft.com/office/drawing/2014/main" id="{27C3474C-DFC8-AA8B-AA66-B2FA723F713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6567124" flipH="1">
            <a:off x="9184922" y="85330"/>
            <a:ext cx="618466" cy="618466"/>
          </a:xfrm>
          <a:prstGeom prst="rect">
            <a:avLst/>
          </a:prstGeom>
        </p:spPr>
      </p:pic>
      <p:sp>
        <p:nvSpPr>
          <p:cNvPr id="73" name="Arrow: Pentagon 72">
            <a:extLst>
              <a:ext uri="{FF2B5EF4-FFF2-40B4-BE49-F238E27FC236}">
                <a16:creationId xmlns:a16="http://schemas.microsoft.com/office/drawing/2014/main" id="{E0B74327-B403-2767-E65D-6F875A6FBA3A}"/>
              </a:ext>
            </a:extLst>
          </p:cNvPr>
          <p:cNvSpPr/>
          <p:nvPr/>
        </p:nvSpPr>
        <p:spPr>
          <a:xfrm>
            <a:off x="2167835" y="974008"/>
            <a:ext cx="1005840" cy="457200"/>
          </a:xfrm>
          <a:prstGeom prst="homePlate">
            <a:avLst/>
          </a:prstGeom>
          <a:solidFill>
            <a:srgbClr val="32749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Inputs</a:t>
            </a:r>
          </a:p>
        </p:txBody>
      </p:sp>
      <p:sp>
        <p:nvSpPr>
          <p:cNvPr id="75" name="Arrow: Pentagon 74">
            <a:extLst>
              <a:ext uri="{FF2B5EF4-FFF2-40B4-BE49-F238E27FC236}">
                <a16:creationId xmlns:a16="http://schemas.microsoft.com/office/drawing/2014/main" id="{D1FA652F-DDCB-21FC-1A18-EA111CA00B2B}"/>
              </a:ext>
            </a:extLst>
          </p:cNvPr>
          <p:cNvSpPr/>
          <p:nvPr/>
        </p:nvSpPr>
        <p:spPr>
          <a:xfrm>
            <a:off x="3308264" y="974008"/>
            <a:ext cx="1005840" cy="457200"/>
          </a:xfrm>
          <a:prstGeom prst="homePlate">
            <a:avLst/>
          </a:prstGeom>
          <a:solidFill>
            <a:srgbClr val="24507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Activities</a:t>
            </a:r>
          </a:p>
        </p:txBody>
      </p:sp>
      <p:sp>
        <p:nvSpPr>
          <p:cNvPr id="76" name="Rectangle 75">
            <a:extLst>
              <a:ext uri="{FF2B5EF4-FFF2-40B4-BE49-F238E27FC236}">
                <a16:creationId xmlns:a16="http://schemas.microsoft.com/office/drawing/2014/main" id="{E5B89E21-09DE-7A60-7775-34C139576AE6}"/>
              </a:ext>
            </a:extLst>
          </p:cNvPr>
          <p:cNvSpPr/>
          <p:nvPr/>
        </p:nvSpPr>
        <p:spPr>
          <a:xfrm>
            <a:off x="3308264" y="1646935"/>
            <a:ext cx="928687" cy="1079654"/>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77" name="Rectangle 76">
            <a:extLst>
              <a:ext uri="{FF2B5EF4-FFF2-40B4-BE49-F238E27FC236}">
                <a16:creationId xmlns:a16="http://schemas.microsoft.com/office/drawing/2014/main" id="{F09A3402-11BA-D1BD-A3F1-B4F52ACE2FF4}"/>
              </a:ext>
            </a:extLst>
          </p:cNvPr>
          <p:cNvSpPr/>
          <p:nvPr/>
        </p:nvSpPr>
        <p:spPr>
          <a:xfrm>
            <a:off x="3298689" y="2871064"/>
            <a:ext cx="928687" cy="1079654"/>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78" name="Rectangle 77">
            <a:extLst>
              <a:ext uri="{FF2B5EF4-FFF2-40B4-BE49-F238E27FC236}">
                <a16:creationId xmlns:a16="http://schemas.microsoft.com/office/drawing/2014/main" id="{861F75C8-6F09-C2BB-8C82-94B4587A720F}"/>
              </a:ext>
            </a:extLst>
          </p:cNvPr>
          <p:cNvSpPr/>
          <p:nvPr/>
        </p:nvSpPr>
        <p:spPr>
          <a:xfrm>
            <a:off x="3298688" y="4095193"/>
            <a:ext cx="928687" cy="1046412"/>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80" name="Arrow: Pentagon 79">
            <a:extLst>
              <a:ext uri="{FF2B5EF4-FFF2-40B4-BE49-F238E27FC236}">
                <a16:creationId xmlns:a16="http://schemas.microsoft.com/office/drawing/2014/main" id="{D76F16FA-D5C7-C9D6-3E18-BB4961CBCFD1}"/>
              </a:ext>
            </a:extLst>
          </p:cNvPr>
          <p:cNvSpPr/>
          <p:nvPr/>
        </p:nvSpPr>
        <p:spPr>
          <a:xfrm>
            <a:off x="4442916" y="974008"/>
            <a:ext cx="1005840" cy="457200"/>
          </a:xfrm>
          <a:prstGeom prst="homePlate">
            <a:avLst/>
          </a:prstGeom>
          <a:solidFill>
            <a:srgbClr val="4B7F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Outputs</a:t>
            </a:r>
          </a:p>
        </p:txBody>
      </p:sp>
      <p:sp>
        <p:nvSpPr>
          <p:cNvPr id="81" name="Rectangle 80">
            <a:extLst>
              <a:ext uri="{FF2B5EF4-FFF2-40B4-BE49-F238E27FC236}">
                <a16:creationId xmlns:a16="http://schemas.microsoft.com/office/drawing/2014/main" id="{D15CBA18-C3A5-8FD5-5192-AABDFD196180}"/>
              </a:ext>
            </a:extLst>
          </p:cNvPr>
          <p:cNvSpPr/>
          <p:nvPr/>
        </p:nvSpPr>
        <p:spPr>
          <a:xfrm>
            <a:off x="4448693" y="1628403"/>
            <a:ext cx="928687" cy="1098186"/>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82" name="Rectangle 81">
            <a:extLst>
              <a:ext uri="{FF2B5EF4-FFF2-40B4-BE49-F238E27FC236}">
                <a16:creationId xmlns:a16="http://schemas.microsoft.com/office/drawing/2014/main" id="{73B553E0-102D-10EA-2ED7-A732F609FBEA}"/>
              </a:ext>
            </a:extLst>
          </p:cNvPr>
          <p:cNvSpPr/>
          <p:nvPr/>
        </p:nvSpPr>
        <p:spPr>
          <a:xfrm>
            <a:off x="4439118" y="2852532"/>
            <a:ext cx="928687" cy="1098186"/>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83" name="Rectangle 82">
            <a:extLst>
              <a:ext uri="{FF2B5EF4-FFF2-40B4-BE49-F238E27FC236}">
                <a16:creationId xmlns:a16="http://schemas.microsoft.com/office/drawing/2014/main" id="{E78F3DB8-1B46-FDDD-DF36-DC06EBB9F0FC}"/>
              </a:ext>
            </a:extLst>
          </p:cNvPr>
          <p:cNvSpPr/>
          <p:nvPr/>
        </p:nvSpPr>
        <p:spPr>
          <a:xfrm>
            <a:off x="4439117" y="4076661"/>
            <a:ext cx="928687" cy="1098186"/>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85" name="Arrow: Pentagon 84">
            <a:extLst>
              <a:ext uri="{FF2B5EF4-FFF2-40B4-BE49-F238E27FC236}">
                <a16:creationId xmlns:a16="http://schemas.microsoft.com/office/drawing/2014/main" id="{994270A6-7267-C1B7-19F9-14E5CBAE84F4}"/>
              </a:ext>
            </a:extLst>
          </p:cNvPr>
          <p:cNvSpPr/>
          <p:nvPr/>
        </p:nvSpPr>
        <p:spPr>
          <a:xfrm>
            <a:off x="5573768" y="974008"/>
            <a:ext cx="1005840" cy="457200"/>
          </a:xfrm>
          <a:prstGeom prst="homePlate">
            <a:avLst/>
          </a:prstGeom>
          <a:solidFill>
            <a:srgbClr val="38377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Short-Term Outcomes</a:t>
            </a:r>
          </a:p>
        </p:txBody>
      </p:sp>
      <p:sp>
        <p:nvSpPr>
          <p:cNvPr id="86" name="Rectangle 85">
            <a:extLst>
              <a:ext uri="{FF2B5EF4-FFF2-40B4-BE49-F238E27FC236}">
                <a16:creationId xmlns:a16="http://schemas.microsoft.com/office/drawing/2014/main" id="{02332E05-B17C-39CE-3A16-B6F90CBB3EA5}"/>
              </a:ext>
            </a:extLst>
          </p:cNvPr>
          <p:cNvSpPr/>
          <p:nvPr/>
        </p:nvSpPr>
        <p:spPr>
          <a:xfrm>
            <a:off x="5609129" y="1628403"/>
            <a:ext cx="928687" cy="1098186"/>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87" name="Rectangle 86">
            <a:extLst>
              <a:ext uri="{FF2B5EF4-FFF2-40B4-BE49-F238E27FC236}">
                <a16:creationId xmlns:a16="http://schemas.microsoft.com/office/drawing/2014/main" id="{792F6F83-2DFD-97AF-74E9-6640893F044F}"/>
              </a:ext>
            </a:extLst>
          </p:cNvPr>
          <p:cNvSpPr/>
          <p:nvPr/>
        </p:nvSpPr>
        <p:spPr>
          <a:xfrm>
            <a:off x="5599554" y="2852532"/>
            <a:ext cx="928687" cy="1098186"/>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88" name="Rectangle 87">
            <a:extLst>
              <a:ext uri="{FF2B5EF4-FFF2-40B4-BE49-F238E27FC236}">
                <a16:creationId xmlns:a16="http://schemas.microsoft.com/office/drawing/2014/main" id="{960BCB5C-C2DE-22FB-01C3-40804908C18E}"/>
              </a:ext>
            </a:extLst>
          </p:cNvPr>
          <p:cNvSpPr/>
          <p:nvPr/>
        </p:nvSpPr>
        <p:spPr>
          <a:xfrm>
            <a:off x="5599553" y="4076661"/>
            <a:ext cx="928687" cy="1098186"/>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90" name="Arrow: Pentagon 89">
            <a:extLst>
              <a:ext uri="{FF2B5EF4-FFF2-40B4-BE49-F238E27FC236}">
                <a16:creationId xmlns:a16="http://schemas.microsoft.com/office/drawing/2014/main" id="{1EA4090D-646C-4388-EFF2-C952E7DBC45C}"/>
              </a:ext>
            </a:extLst>
          </p:cNvPr>
          <p:cNvSpPr/>
          <p:nvPr/>
        </p:nvSpPr>
        <p:spPr>
          <a:xfrm>
            <a:off x="6704620" y="974008"/>
            <a:ext cx="1005840" cy="457200"/>
          </a:xfrm>
          <a:prstGeom prst="homePlate">
            <a:avLst/>
          </a:prstGeom>
          <a:solidFill>
            <a:srgbClr val="B03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Mid-Term Outcomes</a:t>
            </a:r>
          </a:p>
        </p:txBody>
      </p:sp>
      <p:sp>
        <p:nvSpPr>
          <p:cNvPr id="91" name="Rectangle 90">
            <a:extLst>
              <a:ext uri="{FF2B5EF4-FFF2-40B4-BE49-F238E27FC236}">
                <a16:creationId xmlns:a16="http://schemas.microsoft.com/office/drawing/2014/main" id="{89F130C9-9355-9079-DE72-7D6C24EC1404}"/>
              </a:ext>
            </a:extLst>
          </p:cNvPr>
          <p:cNvSpPr/>
          <p:nvPr/>
        </p:nvSpPr>
        <p:spPr>
          <a:xfrm>
            <a:off x="6704620" y="1629612"/>
            <a:ext cx="928687" cy="1617857"/>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92" name="Rectangle 91">
            <a:extLst>
              <a:ext uri="{FF2B5EF4-FFF2-40B4-BE49-F238E27FC236}">
                <a16:creationId xmlns:a16="http://schemas.microsoft.com/office/drawing/2014/main" id="{8BA3A3CC-268A-5924-E561-50302832EAAE}"/>
              </a:ext>
            </a:extLst>
          </p:cNvPr>
          <p:cNvSpPr/>
          <p:nvPr/>
        </p:nvSpPr>
        <p:spPr>
          <a:xfrm>
            <a:off x="6704620" y="3404903"/>
            <a:ext cx="928687" cy="1744403"/>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94" name="Arrow: Pentagon 93">
            <a:extLst>
              <a:ext uri="{FF2B5EF4-FFF2-40B4-BE49-F238E27FC236}">
                <a16:creationId xmlns:a16="http://schemas.microsoft.com/office/drawing/2014/main" id="{51DD2E6C-0268-C2ED-A827-5A02B2794864}"/>
              </a:ext>
            </a:extLst>
          </p:cNvPr>
          <p:cNvSpPr/>
          <p:nvPr/>
        </p:nvSpPr>
        <p:spPr>
          <a:xfrm>
            <a:off x="7835473" y="974008"/>
            <a:ext cx="1005840" cy="457200"/>
          </a:xfrm>
          <a:prstGeom prst="homePlate">
            <a:avLst/>
          </a:prstGeom>
          <a:solidFill>
            <a:srgbClr val="783A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Long-Term Impacts</a:t>
            </a:r>
          </a:p>
        </p:txBody>
      </p:sp>
      <p:sp>
        <p:nvSpPr>
          <p:cNvPr id="95" name="Rectangle 94">
            <a:extLst>
              <a:ext uri="{FF2B5EF4-FFF2-40B4-BE49-F238E27FC236}">
                <a16:creationId xmlns:a16="http://schemas.microsoft.com/office/drawing/2014/main" id="{A6EAF01D-3DDC-A134-1D3C-AB9BD0E4D95D}"/>
              </a:ext>
            </a:extLst>
          </p:cNvPr>
          <p:cNvSpPr/>
          <p:nvPr/>
        </p:nvSpPr>
        <p:spPr>
          <a:xfrm>
            <a:off x="7835526" y="1628402"/>
            <a:ext cx="928687" cy="1617857"/>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96" name="Rectangle 95">
            <a:extLst>
              <a:ext uri="{FF2B5EF4-FFF2-40B4-BE49-F238E27FC236}">
                <a16:creationId xmlns:a16="http://schemas.microsoft.com/office/drawing/2014/main" id="{5C6D66FB-014F-DD47-707B-4604B25C6FBB}"/>
              </a:ext>
            </a:extLst>
          </p:cNvPr>
          <p:cNvSpPr/>
          <p:nvPr/>
        </p:nvSpPr>
        <p:spPr>
          <a:xfrm>
            <a:off x="7835526" y="3443454"/>
            <a:ext cx="928687" cy="1698152"/>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97" name="Rectangle 96">
            <a:extLst>
              <a:ext uri="{FF2B5EF4-FFF2-40B4-BE49-F238E27FC236}">
                <a16:creationId xmlns:a16="http://schemas.microsoft.com/office/drawing/2014/main" id="{B36CCBF3-BDF4-0D30-19F8-22267F647ACA}"/>
              </a:ext>
            </a:extLst>
          </p:cNvPr>
          <p:cNvSpPr/>
          <p:nvPr/>
        </p:nvSpPr>
        <p:spPr>
          <a:xfrm>
            <a:off x="2122897" y="1646935"/>
            <a:ext cx="928687" cy="1079654"/>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98" name="Rectangle 97">
            <a:extLst>
              <a:ext uri="{FF2B5EF4-FFF2-40B4-BE49-F238E27FC236}">
                <a16:creationId xmlns:a16="http://schemas.microsoft.com/office/drawing/2014/main" id="{1AD81AEF-284C-8174-6CD2-DB0B3693C153}"/>
              </a:ext>
            </a:extLst>
          </p:cNvPr>
          <p:cNvSpPr/>
          <p:nvPr/>
        </p:nvSpPr>
        <p:spPr>
          <a:xfrm>
            <a:off x="2113322" y="2871064"/>
            <a:ext cx="928687" cy="1079654"/>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99" name="Rectangle 98">
            <a:extLst>
              <a:ext uri="{FF2B5EF4-FFF2-40B4-BE49-F238E27FC236}">
                <a16:creationId xmlns:a16="http://schemas.microsoft.com/office/drawing/2014/main" id="{1E1D2027-E20E-EDC2-04CD-49DF2F1FFA83}"/>
              </a:ext>
            </a:extLst>
          </p:cNvPr>
          <p:cNvSpPr/>
          <p:nvPr/>
        </p:nvSpPr>
        <p:spPr>
          <a:xfrm>
            <a:off x="2113321" y="4095193"/>
            <a:ext cx="928687" cy="1046412"/>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100" name="Rectangle 99">
            <a:extLst>
              <a:ext uri="{FF2B5EF4-FFF2-40B4-BE49-F238E27FC236}">
                <a16:creationId xmlns:a16="http://schemas.microsoft.com/office/drawing/2014/main" id="{8D7B15FE-09D1-9E08-A488-7545BC9EC061}"/>
              </a:ext>
            </a:extLst>
          </p:cNvPr>
          <p:cNvSpPr/>
          <p:nvPr/>
        </p:nvSpPr>
        <p:spPr>
          <a:xfrm>
            <a:off x="5609129" y="5682020"/>
            <a:ext cx="3155031" cy="604100"/>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101" name="Arrow: Pentagon 25">
            <a:extLst>
              <a:ext uri="{FF2B5EF4-FFF2-40B4-BE49-F238E27FC236}">
                <a16:creationId xmlns:a16="http://schemas.microsoft.com/office/drawing/2014/main" id="{176AD297-786B-3889-85FD-848B29ACBA6F}"/>
              </a:ext>
            </a:extLst>
          </p:cNvPr>
          <p:cNvSpPr/>
          <p:nvPr/>
        </p:nvSpPr>
        <p:spPr>
          <a:xfrm>
            <a:off x="5614954" y="5261917"/>
            <a:ext cx="3149205" cy="338554"/>
          </a:xfrm>
          <a:prstGeom prst="homePlate">
            <a:avLst>
              <a:gd name="adj" fmla="val 0"/>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Influential Factors</a:t>
            </a:r>
          </a:p>
        </p:txBody>
      </p:sp>
      <p:sp>
        <p:nvSpPr>
          <p:cNvPr id="102" name="Rectangle 101">
            <a:extLst>
              <a:ext uri="{FF2B5EF4-FFF2-40B4-BE49-F238E27FC236}">
                <a16:creationId xmlns:a16="http://schemas.microsoft.com/office/drawing/2014/main" id="{4B273261-717D-37A1-DD89-6E8202DD6E5D}"/>
              </a:ext>
            </a:extLst>
          </p:cNvPr>
          <p:cNvSpPr/>
          <p:nvPr/>
        </p:nvSpPr>
        <p:spPr>
          <a:xfrm>
            <a:off x="2117072" y="5682020"/>
            <a:ext cx="3250732" cy="615996"/>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103" name="Arrow: Pentagon 25">
            <a:extLst>
              <a:ext uri="{FF2B5EF4-FFF2-40B4-BE49-F238E27FC236}">
                <a16:creationId xmlns:a16="http://schemas.microsoft.com/office/drawing/2014/main" id="{FF371AF0-E6B1-8B5F-D589-26F600A07A41}"/>
              </a:ext>
            </a:extLst>
          </p:cNvPr>
          <p:cNvSpPr/>
          <p:nvPr/>
        </p:nvSpPr>
        <p:spPr>
          <a:xfrm>
            <a:off x="2122897" y="5273814"/>
            <a:ext cx="3244729" cy="338554"/>
          </a:xfrm>
          <a:prstGeom prst="homePlate">
            <a:avLst>
              <a:gd name="adj" fmla="val 0"/>
            </a:avLst>
          </a:prstGeom>
          <a:solidFill>
            <a:srgbClr val="D4AB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Assumptions</a:t>
            </a:r>
          </a:p>
        </p:txBody>
      </p:sp>
      <p:sp>
        <p:nvSpPr>
          <p:cNvPr id="104" name="Rectangle 103">
            <a:extLst>
              <a:ext uri="{FF2B5EF4-FFF2-40B4-BE49-F238E27FC236}">
                <a16:creationId xmlns:a16="http://schemas.microsoft.com/office/drawing/2014/main" id="{2B8ED1D9-C8A3-ADF2-388E-9C211CA3A3C7}"/>
              </a:ext>
            </a:extLst>
          </p:cNvPr>
          <p:cNvSpPr/>
          <p:nvPr/>
        </p:nvSpPr>
        <p:spPr>
          <a:xfrm>
            <a:off x="389940" y="2045846"/>
            <a:ext cx="1554480" cy="3128115"/>
          </a:xfrm>
          <a:prstGeom prst="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sz="825" dirty="0">
              <a:solidFill>
                <a:sysClr val="windowText" lastClr="000000"/>
              </a:solidFill>
            </a:endParaRPr>
          </a:p>
        </p:txBody>
      </p:sp>
      <p:sp>
        <p:nvSpPr>
          <p:cNvPr id="105" name="Arrow: Pentagon 25">
            <a:extLst>
              <a:ext uri="{FF2B5EF4-FFF2-40B4-BE49-F238E27FC236}">
                <a16:creationId xmlns:a16="http://schemas.microsoft.com/office/drawing/2014/main" id="{195E9F90-A13C-A5D7-D2A3-DD87FB8CD3CB}"/>
              </a:ext>
            </a:extLst>
          </p:cNvPr>
          <p:cNvSpPr/>
          <p:nvPr/>
        </p:nvSpPr>
        <p:spPr>
          <a:xfrm>
            <a:off x="379788" y="1638655"/>
            <a:ext cx="1576306" cy="338554"/>
          </a:xfrm>
          <a:prstGeom prst="homePlate">
            <a:avLst>
              <a:gd name="adj" fmla="val 0"/>
            </a:avLst>
          </a:prstGeom>
          <a:solidFill>
            <a:srgbClr val="BD4C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Community Need</a:t>
            </a:r>
          </a:p>
        </p:txBody>
      </p:sp>
      <p:sp>
        <p:nvSpPr>
          <p:cNvPr id="5" name="TextBox 56">
            <a:extLst>
              <a:ext uri="{FF2B5EF4-FFF2-40B4-BE49-F238E27FC236}">
                <a16:creationId xmlns:a16="http://schemas.microsoft.com/office/drawing/2014/main" id="{4D60B849-3501-409E-5D88-7CDF86F89C59}"/>
              </a:ext>
            </a:extLst>
          </p:cNvPr>
          <p:cNvSpPr txBox="1">
            <a:spLocks noChangeArrowheads="1"/>
          </p:cNvSpPr>
          <p:nvPr/>
        </p:nvSpPr>
        <p:spPr bwMode="auto">
          <a:xfrm>
            <a:off x="-1793150" y="1416368"/>
            <a:ext cx="1750456" cy="1118762"/>
          </a:xfrm>
          <a:prstGeom prst="rect">
            <a:avLst/>
          </a:prstGeom>
          <a:noFill/>
          <a:ln w="28575">
            <a:noFill/>
            <a:miter lim="800000"/>
            <a:headEnd/>
            <a:tailEnd/>
          </a:ln>
        </p:spPr>
        <p:txBody>
          <a:bodyPr wrap="square" lIns="76412" tIns="38206" rIns="76412" bIns="38206" anchor="ctr">
            <a:noAutofit/>
          </a:bodyPr>
          <a:lstStyle/>
          <a:p>
            <a:pPr fontAlgn="base"/>
            <a:r>
              <a:rPr lang="en-US" sz="1400" b="1" dirty="0">
                <a:solidFill>
                  <a:srgbClr val="327492"/>
                </a:solidFill>
                <a:ea typeface="Times New Roman" panose="02020603050405020304" pitchFamily="18" charset="0"/>
                <a:cs typeface="Times New Roman" panose="02020603050405020304" pitchFamily="18" charset="0"/>
              </a:rPr>
              <a:t>Purpose</a:t>
            </a:r>
            <a:br>
              <a:rPr lang="en-US" sz="825" dirty="0">
                <a:ea typeface="Times New Roman" panose="02020603050405020304" pitchFamily="18" charset="0"/>
                <a:cs typeface="Times New Roman" panose="02020603050405020304" pitchFamily="18" charset="0"/>
              </a:rPr>
            </a:br>
            <a:r>
              <a:rPr lang="en-US" sz="1000" dirty="0">
                <a:ea typeface="Times New Roman" panose="02020603050405020304" pitchFamily="18" charset="0"/>
                <a:cs typeface="Times New Roman" panose="02020603050405020304" pitchFamily="18" charset="0"/>
              </a:rPr>
              <a:t>This template was created to help prospective and current ATE grantees create logic models. </a:t>
            </a:r>
          </a:p>
          <a:p>
            <a:pPr fontAlgn="base"/>
            <a:endParaRPr lang="en-US" sz="1000" dirty="0">
              <a:ea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endParaRPr lang="en-US" sz="1000" dirty="0">
              <a:ea typeface="Times New Roman" panose="02020603050405020304" pitchFamily="18" charset="0"/>
              <a:cs typeface="Times New Roman" panose="02020603050405020304" pitchFamily="18" charset="0"/>
            </a:endParaRPr>
          </a:p>
        </p:txBody>
      </p:sp>
      <p:sp>
        <p:nvSpPr>
          <p:cNvPr id="11" name="TextBox 56">
            <a:extLst>
              <a:ext uri="{FF2B5EF4-FFF2-40B4-BE49-F238E27FC236}">
                <a16:creationId xmlns:a16="http://schemas.microsoft.com/office/drawing/2014/main" id="{3B920610-D259-5CC3-0955-76A7B80C8108}"/>
              </a:ext>
            </a:extLst>
          </p:cNvPr>
          <p:cNvSpPr txBox="1">
            <a:spLocks noChangeArrowheads="1"/>
          </p:cNvSpPr>
          <p:nvPr/>
        </p:nvSpPr>
        <p:spPr bwMode="auto">
          <a:xfrm>
            <a:off x="1548774" y="-479735"/>
            <a:ext cx="7303021" cy="432503"/>
          </a:xfrm>
          <a:prstGeom prst="rect">
            <a:avLst/>
          </a:prstGeom>
          <a:noFill/>
          <a:ln w="28575">
            <a:noFill/>
            <a:miter lim="800000"/>
            <a:headEnd/>
            <a:tailEnd/>
          </a:ln>
        </p:spPr>
        <p:txBody>
          <a:bodyPr wrap="square" lIns="76412" tIns="38206" rIns="76412" bIns="38206" anchor="ctr">
            <a:noAutofit/>
          </a:bodyPr>
          <a:lstStyle/>
          <a:p>
            <a:pPr fontAlgn="base"/>
            <a:br>
              <a:rPr lang="en-US" sz="825" dirty="0">
                <a:ea typeface="Times New Roman" panose="02020603050405020304" pitchFamily="18" charset="0"/>
                <a:cs typeface="Times New Roman" panose="02020603050405020304" pitchFamily="18" charset="0"/>
              </a:rPr>
            </a:br>
            <a:r>
              <a:rPr lang="en-US" sz="1000" dirty="0">
                <a:solidFill>
                  <a:schemeClr val="bg1"/>
                </a:solidFill>
                <a:ea typeface="Times New Roman" panose="02020603050405020304" pitchFamily="18" charset="0"/>
                <a:cs typeface="Times New Roman" panose="02020603050405020304" pitchFamily="18" charset="0"/>
              </a:rPr>
              <a:t>If you are having trouble seeing the instructions on the sides because the surrounding area is black, your Microsoft Office Theme is likely in black or Dark Mode. Here’s how to change it: File/Options/General/Office Theme/Colorful</a:t>
            </a:r>
          </a:p>
          <a:p>
            <a:pPr marL="171450" indent="-171450" fontAlgn="base">
              <a:buFont typeface="Arial" panose="020B0604020202020204" pitchFamily="34" charset="0"/>
              <a:buChar char="•"/>
            </a:pPr>
            <a:endParaRPr lang="en-US" sz="1000" dirty="0">
              <a:ea typeface="Times New Roman" panose="02020603050405020304" pitchFamily="18" charset="0"/>
              <a:cs typeface="Times New Roman" panose="02020603050405020304" pitchFamily="18" charset="0"/>
            </a:endParaRPr>
          </a:p>
        </p:txBody>
      </p:sp>
      <p:pic>
        <p:nvPicPr>
          <p:cNvPr id="15" name="Graphic 14" descr="Eye with solid fill">
            <a:extLst>
              <a:ext uri="{FF2B5EF4-FFF2-40B4-BE49-F238E27FC236}">
                <a16:creationId xmlns:a16="http://schemas.microsoft.com/office/drawing/2014/main" id="{FE77A99C-BF85-7243-6A16-6163DBC4577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8290" y="-554205"/>
            <a:ext cx="550484" cy="550484"/>
          </a:xfrm>
          <a:prstGeom prst="rect">
            <a:avLst/>
          </a:prstGeom>
        </p:spPr>
      </p:pic>
    </p:spTree>
    <p:extLst>
      <p:ext uri="{BB962C8B-B14F-4D97-AF65-F5344CB8AC3E}">
        <p14:creationId xmlns:p14="http://schemas.microsoft.com/office/powerpoint/2010/main" val="23835958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4AE39B43E6D54585FC18B65F329F80" ma:contentTypeVersion="14" ma:contentTypeDescription="Create a new document." ma:contentTypeScope="" ma:versionID="acfc47a6f1c0aecc4dc7d068b27cde81">
  <xsd:schema xmlns:xsd="http://www.w3.org/2001/XMLSchema" xmlns:xs="http://www.w3.org/2001/XMLSchema" xmlns:p="http://schemas.microsoft.com/office/2006/metadata/properties" xmlns:ns3="467202ef-5eb5-4074-825c-9d7d15d9629a" targetNamespace="http://schemas.microsoft.com/office/2006/metadata/properties" ma:root="true" ma:fieldsID="a569e85e056a10c43a41233422627063" ns3:_="">
    <xsd:import namespace="467202ef-5eb5-4074-825c-9d7d15d9629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7202ef-5eb5-4074-825c-9d7d15d962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B139CE-A504-4149-AFE8-C1E0C8D8A7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7202ef-5eb5-4074-825c-9d7d15d962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D9E916-43B1-4BC0-9A37-2C7114F3BA38}">
  <ds:schemaRefs>
    <ds:schemaRef ds:uri="http://schemas.microsoft.com/sharepoint/v3/contenttype/forms"/>
  </ds:schemaRefs>
</ds:datastoreItem>
</file>

<file path=customXml/itemProps3.xml><?xml version="1.0" encoding="utf-8"?>
<ds:datastoreItem xmlns:ds="http://schemas.openxmlformats.org/officeDocument/2006/customXml" ds:itemID="{719C290C-7164-467E-A207-B41E4D8149EA}">
  <ds:schemaRefs>
    <ds:schemaRef ds:uri="http://schemas.microsoft.com/office/2006/metadata/properties"/>
    <ds:schemaRef ds:uri="http://www.w3.org/XML/1998/namespace"/>
    <ds:schemaRef ds:uri="http://schemas.microsoft.com/office/2006/documentManagement/types"/>
    <ds:schemaRef ds:uri="467202ef-5eb5-4074-825c-9d7d15d9629a"/>
    <ds:schemaRef ds:uri="http://schemas.microsoft.com/office/infopath/2007/PartnerControls"/>
    <ds:schemaRef ds:uri="http://purl.org/dc/elements/1.1/"/>
    <ds:schemaRef ds:uri="http://schemas.openxmlformats.org/package/2006/metadata/core-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495</TotalTime>
  <Words>406</Words>
  <Application>Microsoft Office PowerPoint</Application>
  <PresentationFormat>Letter Paper (8.5x11 in)</PresentationFormat>
  <Paragraphs>37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Open Sans</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N Robertson</dc:creator>
  <cp:lastModifiedBy>Emery DeWitt</cp:lastModifiedBy>
  <cp:revision>26</cp:revision>
  <dcterms:created xsi:type="dcterms:W3CDTF">2023-06-27T17:01:35Z</dcterms:created>
  <dcterms:modified xsi:type="dcterms:W3CDTF">2024-05-29T16:20:44Z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0x010100AD4AE39B43E6D54585FC18B65F329F80</vt:lpwstr>
  </property>
</Properties>
</file>